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o-RO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2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1FC957-C059-4CD4-4364-E8075439B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EA4F1-E4F1-9C41-AA17-5873DC4B986C}" type="datetimeFigureOut">
              <a:rPr lang="ro-RO"/>
              <a:pPr>
                <a:defRPr/>
              </a:pPr>
              <a:t>16.04.2024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FD6D7-DDAA-243F-DD18-0C02B8027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5A43EC-CC80-049E-5895-36FE99900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F57E6-02AC-1E47-9E09-500F4D3CDFEC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470019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E26E43-B465-3D9A-5317-7B10ABC2E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BF1C0-D6F5-5F47-B846-15FC88178ACA}" type="datetimeFigureOut">
              <a:rPr lang="ro-RO"/>
              <a:pPr>
                <a:defRPr/>
              </a:pPr>
              <a:t>16.04.2024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F47737-B557-E609-B875-969E1F1A9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54172E-5CC3-FD99-829D-C1617E65B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F5085-9267-9242-AC08-279D64565F87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151179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998285-036E-A60D-2935-E752C4100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EFB77-4276-DE40-B0EA-B5CB85D04D2E}" type="datetimeFigureOut">
              <a:rPr lang="ro-RO"/>
              <a:pPr>
                <a:defRPr/>
              </a:pPr>
              <a:t>16.04.2024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B87EEB-C5EB-C2D6-017A-200D7D79C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74EFA2-084E-33C1-E120-9F8D4BDFF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6E6E9-AAA4-AC45-81F6-8C9E459A0984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623525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00E14-7B4A-A410-1D84-62D6B7E7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2045B-5029-4B45-8ED6-A3828C3E7369}" type="datetimeFigureOut">
              <a:rPr lang="ro-RO"/>
              <a:pPr>
                <a:defRPr/>
              </a:pPr>
              <a:t>16.04.2024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F35796-EE8F-F301-2D95-E1D5BCF48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CF7B55-BBE4-7239-2DEF-A87C49DB4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6917C-0212-6244-8BB9-C20474C7506F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283123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DCB3F7-5D23-78ED-E700-E43C8D270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6D546-1953-584B-BE71-B5660B52BFE6}" type="datetimeFigureOut">
              <a:rPr lang="ro-RO"/>
              <a:pPr>
                <a:defRPr/>
              </a:pPr>
              <a:t>16.04.2024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BDD485-9080-D533-E6C0-0A9005551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4CFE0E-E5E6-5C19-478E-8EA114DAF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5F0BE-BC48-684C-B671-F19D88306DAF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788868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CBAAA28-BB55-6144-EF66-CC0D38C60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D1545-CEA3-C543-834B-4DA617001019}" type="datetimeFigureOut">
              <a:rPr lang="ro-RO"/>
              <a:pPr>
                <a:defRPr/>
              </a:pPr>
              <a:t>16.04.2024</a:t>
            </a:fld>
            <a:endParaRPr lang="ro-RO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E148EDD-8185-CBA2-354C-B9B29174B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BF47F75-D3D9-B255-0EC1-ADC538FA5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F59B7-1774-6742-88AC-7A426AAA19B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94574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9B2AA86-CF79-10A8-732E-26A3C2360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69315-D559-5045-B76C-04ABB22551B7}" type="datetimeFigureOut">
              <a:rPr lang="ro-RO"/>
              <a:pPr>
                <a:defRPr/>
              </a:pPr>
              <a:t>16.04.2024</a:t>
            </a:fld>
            <a:endParaRPr lang="ro-RO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D823222-316F-E34A-32A2-F0E8C5676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985DE-7EA3-5A81-B196-DE521035C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B597F-0F94-2749-82A2-79506049AE91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353137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6217820-5106-AA64-9D2A-051714FB4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68B59-7A78-9145-B514-90FC996CD697}" type="datetimeFigureOut">
              <a:rPr lang="ro-RO"/>
              <a:pPr>
                <a:defRPr/>
              </a:pPr>
              <a:t>16.04.2024</a:t>
            </a:fld>
            <a:endParaRPr lang="ro-RO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C336665-E083-A387-2479-54B0AAE14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CB8650-78FB-9790-32E2-1C9E731EA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8DD1A-AAD5-9046-93C6-72B47533F54C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78911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5443ED0-14E8-821B-5824-AC9C00170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43182-3618-1C48-98C3-9CEEBBD49FB9}" type="datetimeFigureOut">
              <a:rPr lang="ro-RO"/>
              <a:pPr>
                <a:defRPr/>
              </a:pPr>
              <a:t>16.04.2024</a:t>
            </a:fld>
            <a:endParaRPr lang="ro-RO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009182E-937A-0F29-2661-F7DD530C1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B8BF3A4-6145-28EB-2F9A-833479B71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2A823-60DF-A444-B287-95F9F9469CE0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63146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30E48ED-5FAD-8F64-624D-A98E5F7B8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01198-D849-7948-B6E6-2E54750559CF}" type="datetimeFigureOut">
              <a:rPr lang="ro-RO"/>
              <a:pPr>
                <a:defRPr/>
              </a:pPr>
              <a:t>16.04.2024</a:t>
            </a:fld>
            <a:endParaRPr lang="ro-RO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21D9405-634C-4D98-DA94-51F83017A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B4E79D4-9C36-1B65-C748-DCB765A2B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F0234-2610-5C45-B58C-3763E6ED8DFB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30417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07ADE10-4CF0-24DE-844B-403CB9D773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579AC-EDB3-2E4D-8F92-6C46096F4A42}" type="datetimeFigureOut">
              <a:rPr lang="ro-RO"/>
              <a:pPr>
                <a:defRPr/>
              </a:pPr>
              <a:t>16.04.2024</a:t>
            </a:fld>
            <a:endParaRPr lang="ro-RO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2909E24-8292-B04C-CB96-EDB774213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CDFA302-54A2-682E-BFBA-6487F4A2A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C2763-B886-D541-8E3E-DD39C0AFC9BA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124037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23D4B11-622E-FF38-70C9-5237365641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ro-RO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68E0621-2089-89B5-4864-68BDB5F4CE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ro-RO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F82B52-518A-0495-38C4-B9DF718EFD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4997C30-BC6D-8A4E-BB5A-B703A0FEB608}" type="datetimeFigureOut">
              <a:rPr lang="ro-RO"/>
              <a:pPr>
                <a:defRPr/>
              </a:pPr>
              <a:t>16.04.2024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98B984-9CA2-1729-2554-D9B0164B17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DD856-68DA-7EEF-A8FD-998E1E8106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BACB7BB-304A-484B-B66A-719153AF16C5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Group 6">
            <a:extLst>
              <a:ext uri="{FF2B5EF4-FFF2-40B4-BE49-F238E27FC236}">
                <a16:creationId xmlns:a16="http://schemas.microsoft.com/office/drawing/2014/main" id="{F3590A0A-C997-5F10-8448-F765C349E8BC}"/>
              </a:ext>
            </a:extLst>
          </p:cNvPr>
          <p:cNvGrpSpPr>
            <a:grpSpLocks/>
          </p:cNvGrpSpPr>
          <p:nvPr/>
        </p:nvGrpSpPr>
        <p:grpSpPr bwMode="auto">
          <a:xfrm>
            <a:off x="0" y="19050"/>
            <a:ext cx="12195175" cy="6856413"/>
            <a:chOff x="-3663" y="-1"/>
            <a:chExt cx="12195663" cy="6855941"/>
          </a:xfrm>
        </p:grpSpPr>
        <p:pic>
          <p:nvPicPr>
            <p:cNvPr id="13314" name="Picture 2" descr="Health Sciences Major for College: Physical Therapy presentation template ">
              <a:extLst>
                <a:ext uri="{FF2B5EF4-FFF2-40B4-BE49-F238E27FC236}">
                  <a16:creationId xmlns:a16="http://schemas.microsoft.com/office/drawing/2014/main" id="{AF3F09F3-E65D-690C-70B4-1413C7C70A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63" y="-1"/>
              <a:ext cx="12195663" cy="6855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500DFE3-4CF7-CFF3-A7B4-63CFA629C9D0}"/>
                </a:ext>
              </a:extLst>
            </p:cNvPr>
            <p:cNvSpPr/>
            <p:nvPr/>
          </p:nvSpPr>
          <p:spPr>
            <a:xfrm>
              <a:off x="4732039" y="1952490"/>
              <a:ext cx="6685230" cy="2503316"/>
            </a:xfrm>
            <a:prstGeom prst="rect">
              <a:avLst/>
            </a:prstGeom>
            <a:solidFill>
              <a:srgbClr val="E5EEFF"/>
            </a:solidFill>
            <a:ln>
              <a:solidFill>
                <a:srgbClr val="E5EE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o-RO" sz="4000" dirty="0">
                  <a:solidFill>
                    <a:schemeClr val="tx1"/>
                  </a:solidFill>
                  <a:latin typeface="Constantia" panose="02030602050306030303" pitchFamily="18" charset="0"/>
                </a:rPr>
                <a:t>Programare și planificare în </a:t>
              </a:r>
              <a:r>
                <a:rPr lang="ro-RO" sz="4000">
                  <a:solidFill>
                    <a:schemeClr val="tx1"/>
                  </a:solidFill>
                  <a:latin typeface="Constantia" panose="02030602050306030303" pitchFamily="18" charset="0"/>
                </a:rPr>
                <a:t>recuperarea medicală</a:t>
              </a:r>
              <a:endParaRPr lang="ro-RO" sz="4000" dirty="0">
                <a:solidFill>
                  <a:schemeClr val="tx1"/>
                </a:solidFill>
                <a:latin typeface="Constantia" panose="02030602050306030303" pitchFamily="18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097CDB3-F76A-1662-F9C2-0D492807E8CB}"/>
                </a:ext>
              </a:extLst>
            </p:cNvPr>
            <p:cNvSpPr/>
            <p:nvPr/>
          </p:nvSpPr>
          <p:spPr>
            <a:xfrm>
              <a:off x="9024811" y="393672"/>
              <a:ext cx="1838399" cy="768297"/>
            </a:xfrm>
            <a:prstGeom prst="rect">
              <a:avLst/>
            </a:prstGeom>
            <a:solidFill>
              <a:srgbClr val="E5EEFF"/>
            </a:solidFill>
            <a:ln>
              <a:solidFill>
                <a:srgbClr val="E5EE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o-RO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AE108FD-3C22-9260-1AD2-F0828EEF12CA}"/>
                </a:ext>
              </a:extLst>
            </p:cNvPr>
            <p:cNvSpPr/>
            <p:nvPr/>
          </p:nvSpPr>
          <p:spPr>
            <a:xfrm>
              <a:off x="4732039" y="4455805"/>
              <a:ext cx="6031153" cy="792107"/>
            </a:xfrm>
            <a:prstGeom prst="rect">
              <a:avLst/>
            </a:prstGeom>
            <a:solidFill>
              <a:srgbClr val="E5EEFF"/>
            </a:solidFill>
            <a:ln>
              <a:solidFill>
                <a:srgbClr val="E5EE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o-RO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Group 17">
            <a:extLst>
              <a:ext uri="{FF2B5EF4-FFF2-40B4-BE49-F238E27FC236}">
                <a16:creationId xmlns:a16="http://schemas.microsoft.com/office/drawing/2014/main" id="{26EA7D97-EA6A-9CF8-4593-0C48D9D532D4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4338" name="Picture 2" descr="Physical Therapy: Beginners Guide to SEO for Physiotherapist Website -  Marketingly - Webflow Ecommerce website template">
              <a:extLst>
                <a:ext uri="{FF2B5EF4-FFF2-40B4-BE49-F238E27FC236}">
                  <a16:creationId xmlns:a16="http://schemas.microsoft.com/office/drawing/2014/main" id="{FB6632B3-2FF0-4770-CBD0-AD8906C9D7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87C1BBE-1EBB-5EFE-0A82-656B241F16C5}"/>
                </a:ext>
              </a:extLst>
            </p:cNvPr>
            <p:cNvSpPr/>
            <p:nvPr/>
          </p:nvSpPr>
          <p:spPr>
            <a:xfrm>
              <a:off x="1787525" y="2662238"/>
              <a:ext cx="2987675" cy="1177925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o-RO" altLang="en-RO" b="1">
                  <a:latin typeface="Constantia" panose="02030602050306030303" pitchFamily="18" charset="0"/>
                </a:rPr>
                <a:t>Cum funcționează marketingul pe internet?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A3F151B-C51C-36FF-2DC8-AC9AA5379A01}"/>
                </a:ext>
              </a:extLst>
            </p:cNvPr>
            <p:cNvSpPr/>
            <p:nvPr/>
          </p:nvSpPr>
          <p:spPr>
            <a:xfrm>
              <a:off x="5151438" y="2925763"/>
              <a:ext cx="2032000" cy="773112"/>
            </a:xfrm>
            <a:prstGeom prst="rect">
              <a:avLst/>
            </a:prstGeom>
            <a:solidFill>
              <a:srgbClr val="727EA1"/>
            </a:solidFill>
            <a:ln>
              <a:solidFill>
                <a:srgbClr val="737E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o-RO" sz="2400" b="1" dirty="0">
                  <a:solidFill>
                    <a:schemeClr val="tx1"/>
                  </a:solidFill>
                  <a:latin typeface="Constantia" panose="02030602050306030303" pitchFamily="18" charset="0"/>
                </a:rPr>
                <a:t>Site-ul tau!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2FAB43A-10AB-6ECE-E426-EE210AA0A655}"/>
                </a:ext>
              </a:extLst>
            </p:cNvPr>
            <p:cNvSpPr/>
            <p:nvPr/>
          </p:nvSpPr>
          <p:spPr>
            <a:xfrm>
              <a:off x="5426075" y="538163"/>
              <a:ext cx="2570163" cy="69056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o-RO" sz="1400" dirty="0">
                  <a:solidFill>
                    <a:srgbClr val="FF0000"/>
                  </a:solidFill>
                  <a:latin typeface="Constantia" panose="02030602050306030303" pitchFamily="18" charset="0"/>
                </a:rPr>
                <a:t>Contactele</a:t>
              </a:r>
              <a:r>
                <a:rPr lang="ro-RO" sz="1400" dirty="0">
                  <a:solidFill>
                    <a:schemeClr val="tx1"/>
                  </a:solidFill>
                  <a:latin typeface="Constantia" panose="02030602050306030303" pitchFamily="18" charset="0"/>
                </a:rPr>
                <a:t> aduc pacienți potențiali folosind canalele de marketing de pe internet.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C18622E-EBD7-403C-F2C4-2653D47B2D33}"/>
                </a:ext>
              </a:extLst>
            </p:cNvPr>
            <p:cNvSpPr/>
            <p:nvPr/>
          </p:nvSpPr>
          <p:spPr>
            <a:xfrm>
              <a:off x="8391525" y="690563"/>
              <a:ext cx="2235200" cy="43656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o-RO" sz="2000" dirty="0">
                  <a:solidFill>
                    <a:schemeClr val="tx1"/>
                  </a:solidFill>
                  <a:latin typeface="Constantia" panose="02030602050306030303" pitchFamily="18" charset="0"/>
                </a:rPr>
                <a:t>Retenția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80F7BF5-E37D-C33B-5828-F153322A7002}"/>
                </a:ext>
              </a:extLst>
            </p:cNvPr>
            <p:cNvSpPr/>
            <p:nvPr/>
          </p:nvSpPr>
          <p:spPr>
            <a:xfrm>
              <a:off x="8594725" y="1290638"/>
              <a:ext cx="1828800" cy="436562"/>
            </a:xfrm>
            <a:prstGeom prst="rect">
              <a:avLst/>
            </a:prstGeom>
            <a:solidFill>
              <a:srgbClr val="A4C952"/>
            </a:solidFill>
            <a:ln>
              <a:solidFill>
                <a:srgbClr val="A4C9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o-RO" dirty="0">
                  <a:latin typeface="Constantia" panose="02030602050306030303" pitchFamily="18" charset="0"/>
                </a:rPr>
                <a:t>Conținut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BD6D43F-0266-E90A-8342-8BFEA5AFE5C3}"/>
                </a:ext>
              </a:extLst>
            </p:cNvPr>
            <p:cNvSpPr/>
            <p:nvPr/>
          </p:nvSpPr>
          <p:spPr>
            <a:xfrm>
              <a:off x="8615363" y="1960563"/>
              <a:ext cx="1828800" cy="436562"/>
            </a:xfrm>
            <a:prstGeom prst="rect">
              <a:avLst/>
            </a:prstGeom>
            <a:solidFill>
              <a:srgbClr val="A4C952"/>
            </a:solidFill>
            <a:ln>
              <a:solidFill>
                <a:srgbClr val="A4C9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o-RO" dirty="0">
                  <a:latin typeface="Constantia" panose="02030602050306030303" pitchFamily="18" charset="0"/>
                </a:rPr>
                <a:t>Performanța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F523FCF-3E4D-46A5-05D5-9C466E10CDF6}"/>
                </a:ext>
              </a:extLst>
            </p:cNvPr>
            <p:cNvSpPr/>
            <p:nvPr/>
          </p:nvSpPr>
          <p:spPr>
            <a:xfrm>
              <a:off x="8594725" y="2560638"/>
              <a:ext cx="1828800" cy="436562"/>
            </a:xfrm>
            <a:prstGeom prst="rect">
              <a:avLst/>
            </a:prstGeom>
            <a:solidFill>
              <a:srgbClr val="A4C952"/>
            </a:solidFill>
            <a:ln>
              <a:solidFill>
                <a:srgbClr val="A4C9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o-RO" dirty="0">
                  <a:latin typeface="Constantia" panose="02030602050306030303" pitchFamily="18" charset="0"/>
                </a:rPr>
                <a:t>Curatarea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E0F6DFF-601F-AA88-3963-C1FB93FD5CB0}"/>
                </a:ext>
              </a:extLst>
            </p:cNvPr>
            <p:cNvSpPr/>
            <p:nvPr/>
          </p:nvSpPr>
          <p:spPr>
            <a:xfrm>
              <a:off x="8615363" y="3159125"/>
              <a:ext cx="1828800" cy="438150"/>
            </a:xfrm>
            <a:prstGeom prst="rect">
              <a:avLst/>
            </a:prstGeom>
            <a:solidFill>
              <a:srgbClr val="A4C952"/>
            </a:solidFill>
            <a:ln>
              <a:solidFill>
                <a:srgbClr val="A4C9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o-RO" sz="1600" dirty="0">
                  <a:latin typeface="Constantia" panose="02030602050306030303" pitchFamily="18" charset="0"/>
                </a:rPr>
                <a:t>Calitatea site-ului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6A67C06-CBBA-A0D5-AB81-73A80379CF1E}"/>
                </a:ext>
              </a:extLst>
            </p:cNvPr>
            <p:cNvSpPr/>
            <p:nvPr/>
          </p:nvSpPr>
          <p:spPr>
            <a:xfrm>
              <a:off x="7721600" y="3703638"/>
              <a:ext cx="3373438" cy="4365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defRPr/>
              </a:pPr>
              <a:r>
                <a:rPr lang="ro-RO" altLang="en-RO" sz="1200">
                  <a:solidFill>
                    <a:srgbClr val="FF0000"/>
                  </a:solidFill>
                </a:rPr>
                <a:t>Retenția</a:t>
              </a:r>
              <a:r>
                <a:rPr lang="ro-RO" altLang="en-RO" sz="1200"/>
                <a:t> ține aproape pacienții și îți oferă oportunitatea să îți dezvolți o comunitate.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AC21C82-2F86-3504-1B70-52C87D6777F1}"/>
                </a:ext>
              </a:extLst>
            </p:cNvPr>
            <p:cNvSpPr/>
            <p:nvPr/>
          </p:nvSpPr>
          <p:spPr>
            <a:xfrm>
              <a:off x="6573838" y="4110038"/>
              <a:ext cx="1736725" cy="330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o-RO" dirty="0">
                  <a:solidFill>
                    <a:schemeClr val="tx1"/>
                  </a:solidFill>
                  <a:latin typeface="Constantia" panose="02030602050306030303" pitchFamily="18" charset="0"/>
                </a:rPr>
                <a:t>Comunitate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15633A6-0989-92A1-1C8D-64DC84958790}"/>
                </a:ext>
              </a:extLst>
            </p:cNvPr>
            <p:cNvSpPr/>
            <p:nvPr/>
          </p:nvSpPr>
          <p:spPr>
            <a:xfrm>
              <a:off x="955675" y="3911600"/>
              <a:ext cx="2986088" cy="609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o-RO" altLang="en-RO" sz="1600">
                  <a:latin typeface="Constantia" panose="02030602050306030303" pitchFamily="18" charset="0"/>
                </a:rPr>
                <a:t>O iei de la capăt cu o comunitate și vânzări mai mari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9CD2E82-B2BE-21F8-1602-740293C5A295}"/>
                </a:ext>
              </a:extLst>
            </p:cNvPr>
            <p:cNvSpPr/>
            <p:nvPr/>
          </p:nvSpPr>
          <p:spPr>
            <a:xfrm>
              <a:off x="1341438" y="4765675"/>
              <a:ext cx="1990725" cy="609600"/>
            </a:xfrm>
            <a:prstGeom prst="rect">
              <a:avLst/>
            </a:prstGeom>
            <a:solidFill>
              <a:srgbClr val="E93E32"/>
            </a:solidFill>
            <a:ln>
              <a:solidFill>
                <a:srgbClr val="E83E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o-RO" dirty="0"/>
                <a:t>VÂNZARE!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5052F68-B297-A511-081E-EC45AABC9C69}"/>
                </a:ext>
              </a:extLst>
            </p:cNvPr>
            <p:cNvSpPr/>
            <p:nvPr/>
          </p:nvSpPr>
          <p:spPr>
            <a:xfrm>
              <a:off x="1096963" y="5638800"/>
              <a:ext cx="2428875" cy="7413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o-RO" altLang="en-RO" sz="1600">
                  <a:latin typeface="Constantia" panose="02030602050306030303" pitchFamily="18" charset="0"/>
                </a:rPr>
                <a:t>Oportunitatea de a transforma membrii comunității în vânzări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F97EB1E-D8F0-5AB9-3BEB-39B823737062}"/>
                </a:ext>
              </a:extLst>
            </p:cNvPr>
            <p:cNvSpPr/>
            <p:nvPr/>
          </p:nvSpPr>
          <p:spPr>
            <a:xfrm>
              <a:off x="2143125" y="304800"/>
              <a:ext cx="1555750" cy="3143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o-RO" dirty="0">
                  <a:solidFill>
                    <a:srgbClr val="2476BE"/>
                  </a:solidFill>
                </a:rPr>
                <a:t>CONTACT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3">
            <a:extLst>
              <a:ext uri="{FF2B5EF4-FFF2-40B4-BE49-F238E27FC236}">
                <a16:creationId xmlns:a16="http://schemas.microsoft.com/office/drawing/2014/main" id="{8B7777F2-55C9-B6F6-CADE-5ECC42986C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803275"/>
          </a:xfrm>
        </p:spPr>
        <p:txBody>
          <a:bodyPr/>
          <a:lstStyle/>
          <a:p>
            <a:pPr algn="ctr" eaLnBrk="1" hangingPunct="1"/>
            <a:r>
              <a:rPr lang="ro-RO" altLang="en-US" sz="3600">
                <a:latin typeface="Constantia" panose="02030602050306030303" pitchFamily="18" charset="0"/>
              </a:rPr>
              <a:t>MODEL CABINET KINETOTERAPIE</a:t>
            </a:r>
          </a:p>
        </p:txBody>
      </p:sp>
      <p:pic>
        <p:nvPicPr>
          <p:cNvPr id="15362" name="Picture 5">
            <a:extLst>
              <a:ext uri="{FF2B5EF4-FFF2-40B4-BE49-F238E27FC236}">
                <a16:creationId xmlns:a16="http://schemas.microsoft.com/office/drawing/2014/main" id="{41500B40-0508-695C-5FD4-F651CF7E6F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7" t="29630" r="20250" b="32739"/>
          <a:stretch>
            <a:fillRect/>
          </a:stretch>
        </p:blipFill>
        <p:spPr bwMode="auto">
          <a:xfrm>
            <a:off x="2185988" y="1722438"/>
            <a:ext cx="7820025" cy="402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A9F0C51B-5A4A-4283-6B1C-C7F35172327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803275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ro-RO" sz="3600" dirty="0">
                <a:latin typeface="Constantia" panose="02030602050306030303" pitchFamily="18" charset="0"/>
              </a:rPr>
              <a:t>Divizarea pacienților în segmente pentru a transmite mesaje specifice</a:t>
            </a:r>
          </a:p>
        </p:txBody>
      </p:sp>
      <p:grpSp>
        <p:nvGrpSpPr>
          <p:cNvPr id="16386" name="Group 12">
            <a:extLst>
              <a:ext uri="{FF2B5EF4-FFF2-40B4-BE49-F238E27FC236}">
                <a16:creationId xmlns:a16="http://schemas.microsoft.com/office/drawing/2014/main" id="{6D925742-4ACA-95BB-A724-F9D406B445BC}"/>
              </a:ext>
            </a:extLst>
          </p:cNvPr>
          <p:cNvGrpSpPr>
            <a:grpSpLocks/>
          </p:cNvGrpSpPr>
          <p:nvPr/>
        </p:nvGrpSpPr>
        <p:grpSpPr bwMode="auto">
          <a:xfrm>
            <a:off x="0" y="1076325"/>
            <a:ext cx="12192000" cy="5781675"/>
            <a:chOff x="0" y="1076960"/>
            <a:chExt cx="12192000" cy="5781040"/>
          </a:xfrm>
        </p:grpSpPr>
        <p:pic>
          <p:nvPicPr>
            <p:cNvPr id="16387" name="Picture 2" descr="Physical Therapy Marketing Strategy Part 2: Divide all potential patients  into segments to reach people with a specific message - E-rehab">
              <a:extLst>
                <a:ext uri="{FF2B5EF4-FFF2-40B4-BE49-F238E27FC236}">
                  <a16:creationId xmlns:a16="http://schemas.microsoft.com/office/drawing/2014/main" id="{8F8B4865-98E3-15C9-B0F3-83EE3E7A51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076960"/>
              <a:ext cx="12192000" cy="5781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31B482B-811F-0A2F-89A1-B486E971D77D}"/>
                </a:ext>
              </a:extLst>
            </p:cNvPr>
            <p:cNvSpPr/>
            <p:nvPr/>
          </p:nvSpPr>
          <p:spPr>
            <a:xfrm>
              <a:off x="1879600" y="3607157"/>
              <a:ext cx="2244725" cy="42699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o-RO" dirty="0">
                  <a:solidFill>
                    <a:srgbClr val="BD452E"/>
                  </a:solidFill>
                  <a:latin typeface="Constantia" panose="02030602050306030303" pitchFamily="18" charset="0"/>
                </a:rPr>
                <a:t>Piețe paralele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9A437F8-E9F2-5980-156C-88DF02C54831}"/>
                </a:ext>
              </a:extLst>
            </p:cNvPr>
            <p:cNvSpPr/>
            <p:nvPr/>
          </p:nvSpPr>
          <p:spPr>
            <a:xfrm>
              <a:off x="101600" y="4419868"/>
              <a:ext cx="1371600" cy="3254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o-RO" dirty="0">
                  <a:solidFill>
                    <a:srgbClr val="89AB47"/>
                  </a:solidFill>
                  <a:latin typeface="Constantia" panose="02030602050306030303" pitchFamily="18" charset="0"/>
                </a:rPr>
                <a:t>Comunitate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95DAC90-A2A9-BC3F-8253-5281B0E2D89F}"/>
                </a:ext>
              </a:extLst>
            </p:cNvPr>
            <p:cNvSpPr/>
            <p:nvPr/>
          </p:nvSpPr>
          <p:spPr>
            <a:xfrm>
              <a:off x="7559675" y="6257991"/>
              <a:ext cx="1533525" cy="5285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o-RO" altLang="en-RO">
                  <a:solidFill>
                    <a:srgbClr val="466D99"/>
                  </a:solidFill>
                  <a:latin typeface="Constantia" panose="02030602050306030303" pitchFamily="18" charset="0"/>
                </a:rPr>
                <a:t>Medici care te recomandă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D0231D7-C109-CC34-9A93-D9B34115DADC}"/>
                </a:ext>
              </a:extLst>
            </p:cNvPr>
            <p:cNvSpPr/>
            <p:nvPr/>
          </p:nvSpPr>
          <p:spPr>
            <a:xfrm>
              <a:off x="9093200" y="5557981"/>
              <a:ext cx="1747838" cy="34444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o-RO" dirty="0">
                  <a:solidFill>
                    <a:srgbClr val="D5A644"/>
                  </a:solidFill>
                  <a:latin typeface="Constantia" panose="02030602050306030303" pitchFamily="18" charset="0"/>
                </a:rPr>
                <a:t>Foști pacienți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CE2E959-8AD4-2BCF-194B-AD0261E4351A}"/>
                </a:ext>
              </a:extLst>
            </p:cNvPr>
            <p:cNvSpPr/>
            <p:nvPr/>
          </p:nvSpPr>
          <p:spPr>
            <a:xfrm>
              <a:off x="5984875" y="1238867"/>
              <a:ext cx="2286000" cy="4063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o-RO" altLang="en-RO" sz="2000" b="1">
                  <a:latin typeface="Constantia" panose="02030602050306030303" pitchFamily="18" charset="0"/>
                </a:rPr>
                <a:t>Ținta ideală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8F04FBD-999F-EF42-CF8C-1035FCD313A5}"/>
                </a:ext>
              </a:extLst>
            </p:cNvPr>
            <p:cNvSpPr/>
            <p:nvPr/>
          </p:nvSpPr>
          <p:spPr>
            <a:xfrm>
              <a:off x="5984875" y="1716653"/>
              <a:ext cx="3108325" cy="60953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o-RO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ABCB850-BDF2-4CD0-CEF9-B7662BDBFF99}"/>
                </a:ext>
              </a:extLst>
            </p:cNvPr>
            <p:cNvSpPr/>
            <p:nvPr/>
          </p:nvSpPr>
          <p:spPr>
            <a:xfrm>
              <a:off x="7366000" y="2850003"/>
              <a:ext cx="3241675" cy="60953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o-RO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D68FC5E-0A43-2BE4-52AE-0B024FAF404F}"/>
                </a:ext>
              </a:extLst>
            </p:cNvPr>
            <p:cNvSpPr/>
            <p:nvPr/>
          </p:nvSpPr>
          <p:spPr>
            <a:xfrm>
              <a:off x="7324725" y="2461108"/>
              <a:ext cx="3322638" cy="4063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o-RO" sz="2000" b="1" dirty="0">
                  <a:solidFill>
                    <a:schemeClr val="tx1"/>
                  </a:solidFill>
                  <a:latin typeface="Constantia" panose="02030602050306030303" pitchFamily="18" charset="0"/>
                </a:rPr>
                <a:t>Pacienți din același județ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B9A7D8D-D443-1357-11CA-5F55B830CBA0}"/>
                </a:ext>
              </a:extLst>
            </p:cNvPr>
            <p:cNvSpPr/>
            <p:nvPr/>
          </p:nvSpPr>
          <p:spPr>
            <a:xfrm>
              <a:off x="8402638" y="3718270"/>
              <a:ext cx="3322637" cy="4063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o-RO" altLang="en-RO" sz="2000" b="1">
                  <a:latin typeface="Constantia" panose="02030602050306030303" pitchFamily="18" charset="0"/>
                </a:rPr>
                <a:t>Pacienți din aceeași zonă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57707CE-79BF-9695-B1A5-73993A27B9BC}"/>
                </a:ext>
              </a:extLst>
            </p:cNvPr>
            <p:cNvSpPr/>
            <p:nvPr/>
          </p:nvSpPr>
          <p:spPr>
            <a:xfrm>
              <a:off x="8412163" y="4196055"/>
              <a:ext cx="3738562" cy="4063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o-RO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Leads BrandConnect on Twitter: &quot;The 7P's of the Marketing Mix  #MachineLearning #AI #Python #DataScience #BigData #DigitalMarketing #IoT  #100DaysOfCode #robots #tech #ArtificialIntelligence #Marketing #4IR  #cybersecurity #SEO #OnlineMarketing ...">
            <a:extLst>
              <a:ext uri="{FF2B5EF4-FFF2-40B4-BE49-F238E27FC236}">
                <a16:creationId xmlns:a16="http://schemas.microsoft.com/office/drawing/2014/main" id="{F6084CE4-EB70-3CC8-B618-741BD64BD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388" y="0"/>
            <a:ext cx="70056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1C14F81D-9223-7381-E094-5D03D9BBCB29}"/>
              </a:ext>
            </a:extLst>
          </p:cNvPr>
          <p:cNvSpPr/>
          <p:nvPr/>
        </p:nvSpPr>
        <p:spPr>
          <a:xfrm>
            <a:off x="4733925" y="2489200"/>
            <a:ext cx="2784475" cy="2378075"/>
          </a:xfrm>
          <a:prstGeom prst="ellipse">
            <a:avLst/>
          </a:prstGeom>
          <a:solidFill>
            <a:srgbClr val="5145C1"/>
          </a:solidFill>
          <a:ln>
            <a:solidFill>
              <a:srgbClr val="5145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2000" b="1" dirty="0">
                <a:solidFill>
                  <a:schemeClr val="bg1"/>
                </a:solidFill>
                <a:latin typeface="Constantia" panose="02030602050306030303" pitchFamily="18" charset="0"/>
              </a:rPr>
              <a:t>Cei 7 ”P” ai marketingului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109</Words>
  <Application>Microsoft Macintosh PowerPoint</Application>
  <PresentationFormat>Widescreen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Constantia</vt:lpstr>
      <vt:lpstr>Office Theme</vt:lpstr>
      <vt:lpstr>PowerPoint Presentation</vt:lpstr>
      <vt:lpstr>PowerPoint Presentation</vt:lpstr>
      <vt:lpstr>MODEL CABINET KINETOTERAPIE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Roxana O</cp:lastModifiedBy>
  <cp:revision>4</cp:revision>
  <dcterms:created xsi:type="dcterms:W3CDTF">2023-03-30T07:53:45Z</dcterms:created>
  <dcterms:modified xsi:type="dcterms:W3CDTF">2024-04-16T06:21:08Z</dcterms:modified>
</cp:coreProperties>
</file>